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880" r:id="rId2"/>
  </p:sldMasterIdLst>
  <p:notesMasterIdLst>
    <p:notesMasterId r:id="rId15"/>
  </p:notesMasterIdLst>
  <p:handoutMasterIdLst>
    <p:handoutMasterId r:id="rId16"/>
  </p:handoutMasterIdLst>
  <p:sldIdLst>
    <p:sldId id="288" r:id="rId3"/>
    <p:sldId id="289" r:id="rId4"/>
    <p:sldId id="308" r:id="rId5"/>
    <p:sldId id="302" r:id="rId6"/>
    <p:sldId id="305" r:id="rId7"/>
    <p:sldId id="301" r:id="rId8"/>
    <p:sldId id="309" r:id="rId9"/>
    <p:sldId id="310" r:id="rId10"/>
    <p:sldId id="311" r:id="rId11"/>
    <p:sldId id="312" r:id="rId12"/>
    <p:sldId id="285" r:id="rId13"/>
    <p:sldId id="313" r:id="rId14"/>
  </p:sldIdLst>
  <p:sldSz cx="6858000" cy="5143500"/>
  <p:notesSz cx="6858000" cy="9144000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0" userDrawn="1">
          <p15:clr>
            <a:srgbClr val="A4A3A4"/>
          </p15:clr>
        </p15:guide>
        <p15:guide id="2" pos="26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4242"/>
    <a:srgbClr val="C9C9C9"/>
    <a:srgbClr val="B02F2C"/>
    <a:srgbClr val="FF5451"/>
    <a:srgbClr val="969696"/>
    <a:srgbClr val="B2B2B2"/>
    <a:srgbClr val="4D4D4D"/>
    <a:srgbClr val="242424"/>
    <a:srgbClr val="79B2D4"/>
    <a:srgbClr val="91B7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83" autoAdjust="0"/>
    <p:restoredTop sz="77738" autoAdjust="0"/>
  </p:normalViewPr>
  <p:slideViewPr>
    <p:cSldViewPr snapToGrid="0" snapToObjects="1" showGuides="1">
      <p:cViewPr varScale="1">
        <p:scale>
          <a:sx n="75" d="100"/>
          <a:sy n="75" d="100"/>
        </p:scale>
        <p:origin x="-1722" y="-90"/>
      </p:cViewPr>
      <p:guideLst>
        <p:guide orient="horz" pos="3230"/>
        <p:guide pos="2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72" d="100"/>
          <a:sy n="72" d="100"/>
        </p:scale>
        <p:origin x="246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D1D50A-91A0-4313-AF41-8FA8C1A6F672}" type="datetimeFigureOut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11.12.2017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35DF71-E1E2-47C3-B9FA-47C07B346B8B}" type="slidenum">
              <a:rPr lang="de-DE" altLang="de-DE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6700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E3895C-9893-433E-BD86-ABF19E357674}" type="datetimeFigureOut">
              <a:rPr lang="de-DE" altLang="de-DE" smtClean="0"/>
              <a:pPr>
                <a:defRPr/>
              </a:pPr>
              <a:t>11.12.2017</a:t>
            </a:fld>
            <a:endParaRPr lang="de-DE" alt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dirty="0" smtClean="0"/>
              <a:t>Mastertextformat bearbeiten</a:t>
            </a:r>
          </a:p>
          <a:p>
            <a:pPr lvl="1"/>
            <a:r>
              <a:rPr lang="de-DE" altLang="de-DE" noProof="0" dirty="0" smtClean="0"/>
              <a:t>Zweite Ebene</a:t>
            </a:r>
          </a:p>
          <a:p>
            <a:pPr lvl="2"/>
            <a:r>
              <a:rPr lang="de-DE" altLang="de-DE" noProof="0" dirty="0" smtClean="0"/>
              <a:t>Dritte Ebene</a:t>
            </a:r>
          </a:p>
          <a:p>
            <a:pPr lvl="3"/>
            <a:r>
              <a:rPr lang="de-DE" altLang="de-DE" noProof="0" dirty="0" smtClean="0"/>
              <a:t>Vierte Ebene</a:t>
            </a:r>
          </a:p>
          <a:p>
            <a:pPr lvl="4"/>
            <a:r>
              <a:rPr lang="de-DE" altLang="de-DE" noProof="0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717541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3447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213761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876874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776834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416564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48492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59549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3AAAE-5F9A-4204-AFEA-00ECD2D60F92}" type="slidenum">
              <a:rPr lang="de-DE" altLang="de-DE" smtClean="0"/>
              <a:pPr>
                <a:defRPr/>
              </a:pPr>
              <a:t>11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365965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652" y="-31223"/>
            <a:ext cx="2643188" cy="518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161"/>
            <a:ext cx="3018772" cy="12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766" y="2078848"/>
            <a:ext cx="6069529" cy="1487313"/>
          </a:xfrm>
        </p:spPr>
        <p:txBody>
          <a:bodyPr anchor="t"/>
          <a:lstStyle>
            <a:lvl1pPr>
              <a:defRPr sz="3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1765" y="1606876"/>
            <a:ext cx="4800600" cy="471971"/>
          </a:xfr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1"/>
          </p:nvPr>
        </p:nvSpPr>
        <p:spPr>
          <a:xfrm>
            <a:off x="221766" y="4439287"/>
            <a:ext cx="1573948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9" name="Bildplatzhalter 7"/>
          <p:cNvSpPr>
            <a:spLocks noGrp="1"/>
          </p:cNvSpPr>
          <p:nvPr>
            <p:ph type="pic" sz="quarter" idx="12"/>
          </p:nvPr>
        </p:nvSpPr>
        <p:spPr>
          <a:xfrm>
            <a:off x="1840274" y="4444370"/>
            <a:ext cx="1638357" cy="517525"/>
          </a:xfrm>
        </p:spPr>
        <p:txBody>
          <a:bodyPr>
            <a:noAutofit/>
          </a:bodyPr>
          <a:lstStyle>
            <a:lvl1pPr marL="0" indent="0" algn="l"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222250" y="3565525"/>
            <a:ext cx="2925763" cy="6016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2641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04798"/>
            <a:ext cx="61722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4368811"/>
            <a:ext cx="61722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342900" y="1137037"/>
            <a:ext cx="6172200" cy="3130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40B9B102-F9C6-41D8-ABDC-7E25243E7805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259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04798"/>
            <a:ext cx="61722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0" y="4368811"/>
            <a:ext cx="29718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8" name="Diagrammplatzhalter 7"/>
          <p:cNvSpPr>
            <a:spLocks noGrp="1"/>
          </p:cNvSpPr>
          <p:nvPr>
            <p:ph type="chart" sz="quarter" idx="16"/>
          </p:nvPr>
        </p:nvSpPr>
        <p:spPr>
          <a:xfrm>
            <a:off x="342900" y="1137037"/>
            <a:ext cx="2971800" cy="313016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Diagramm durch Klicken auf Symbol hinzufügen</a:t>
            </a:r>
            <a:endParaRPr lang="de-DE" noProof="0"/>
          </a:p>
        </p:txBody>
      </p:sp>
      <p:sp>
        <p:nvSpPr>
          <p:cNvPr id="13" name="Inhaltsplatzhalter 2"/>
          <p:cNvSpPr>
            <a:spLocks noGrp="1"/>
          </p:cNvSpPr>
          <p:nvPr>
            <p:ph idx="20"/>
          </p:nvPr>
        </p:nvSpPr>
        <p:spPr>
          <a:xfrm>
            <a:off x="3536156" y="4368811"/>
            <a:ext cx="29718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4" name="Diagrammplatzhalter 7"/>
          <p:cNvSpPr>
            <a:spLocks noGrp="1"/>
          </p:cNvSpPr>
          <p:nvPr>
            <p:ph type="chart" sz="quarter" idx="21"/>
          </p:nvPr>
        </p:nvSpPr>
        <p:spPr>
          <a:xfrm>
            <a:off x="3536156" y="1137037"/>
            <a:ext cx="2971800" cy="313016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de-DE" noProof="0" dirty="0" smtClean="0"/>
              <a:t>Diagramm durch Klicken auf Symbol hinzufügen</a:t>
            </a:r>
            <a:endParaRPr lang="de-DE" noProof="0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67BCEE2-D0D6-4300-8C8C-AA6266F08C53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39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342899" y="372534"/>
            <a:ext cx="2090199" cy="999067"/>
          </a:xfrm>
          <a:prstGeom prst="rect">
            <a:avLst/>
          </a:prstGeom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342900" y="1503681"/>
            <a:ext cx="2090198" cy="31635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542925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80803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169988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/>
          </p:nvPr>
        </p:nvSpPr>
        <p:spPr>
          <a:xfrm>
            <a:off x="2514600" y="372534"/>
            <a:ext cx="4343400" cy="39962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0" name="Inhaltsplatzhalter 2"/>
          <p:cNvSpPr>
            <a:spLocks noGrp="1"/>
          </p:cNvSpPr>
          <p:nvPr>
            <p:ph idx="19"/>
          </p:nvPr>
        </p:nvSpPr>
        <p:spPr>
          <a:xfrm>
            <a:off x="2514600" y="4368811"/>
            <a:ext cx="4000500" cy="3301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2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B3359485-095A-426F-A6E6-6EFA75B553B0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20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 flipH="1">
            <a:off x="693175" y="2310281"/>
            <a:ext cx="6167995" cy="284796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noFill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2"/>
          </p:nvPr>
        </p:nvSpPr>
        <p:spPr bwMode="auto">
          <a:xfrm>
            <a:off x="-7374" y="3499521"/>
            <a:ext cx="3609151" cy="1658723"/>
          </a:xfrm>
          <a:custGeom>
            <a:avLst/>
            <a:gdLst>
              <a:gd name="connsiteX0" fmla="*/ 0 w 1466850"/>
              <a:gd name="connsiteY0" fmla="*/ 1608226 h 1608226"/>
              <a:gd name="connsiteX1" fmla="*/ 366713 w 1466850"/>
              <a:gd name="connsiteY1" fmla="*/ 0 h 1608226"/>
              <a:gd name="connsiteX2" fmla="*/ 1466850 w 1466850"/>
              <a:gd name="connsiteY2" fmla="*/ 0 h 1608226"/>
              <a:gd name="connsiteX3" fmla="*/ 1100138 w 1466850"/>
              <a:gd name="connsiteY3" fmla="*/ 1608226 h 1608226"/>
              <a:gd name="connsiteX4" fmla="*/ 0 w 1466850"/>
              <a:gd name="connsiteY4" fmla="*/ 1608226 h 1608226"/>
              <a:gd name="connsiteX0" fmla="*/ 0 w 2304312"/>
              <a:gd name="connsiteY0" fmla="*/ 1608226 h 1614665"/>
              <a:gd name="connsiteX1" fmla="*/ 366713 w 2304312"/>
              <a:gd name="connsiteY1" fmla="*/ 0 h 1614665"/>
              <a:gd name="connsiteX2" fmla="*/ 1466850 w 2304312"/>
              <a:gd name="connsiteY2" fmla="*/ 0 h 1614665"/>
              <a:gd name="connsiteX3" fmla="*/ 2304312 w 2304312"/>
              <a:gd name="connsiteY3" fmla="*/ 1614665 h 1614665"/>
              <a:gd name="connsiteX4" fmla="*/ 0 w 2304312"/>
              <a:gd name="connsiteY4" fmla="*/ 1608226 h 1614665"/>
              <a:gd name="connsiteX0" fmla="*/ 0 w 4725205"/>
              <a:gd name="connsiteY0" fmla="*/ 5162795 h 5169234"/>
              <a:gd name="connsiteX1" fmla="*/ 366713 w 4725205"/>
              <a:gd name="connsiteY1" fmla="*/ 355456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69378 w 4725205"/>
              <a:gd name="connsiteY1" fmla="*/ 19319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5205"/>
              <a:gd name="connsiteY0" fmla="*/ 5162795 h 5169234"/>
              <a:gd name="connsiteX1" fmla="*/ 2382257 w 4725205"/>
              <a:gd name="connsiteY1" fmla="*/ 1 h 5169234"/>
              <a:gd name="connsiteX2" fmla="*/ 4725205 w 4725205"/>
              <a:gd name="connsiteY2" fmla="*/ 0 h 5169234"/>
              <a:gd name="connsiteX3" fmla="*/ 2304312 w 4725205"/>
              <a:gd name="connsiteY3" fmla="*/ 5169234 h 5169234"/>
              <a:gd name="connsiteX4" fmla="*/ 0 w 4725205"/>
              <a:gd name="connsiteY4" fmla="*/ 5162795 h 5169234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20656"/>
              <a:gd name="connsiteY0" fmla="*/ 5176443 h 5176443"/>
              <a:gd name="connsiteX1" fmla="*/ 2377708 w 4720656"/>
              <a:gd name="connsiteY1" fmla="*/ 1 h 5176443"/>
              <a:gd name="connsiteX2" fmla="*/ 4720656 w 4720656"/>
              <a:gd name="connsiteY2" fmla="*/ 0 h 5176443"/>
              <a:gd name="connsiteX3" fmla="*/ 2299763 w 4720656"/>
              <a:gd name="connsiteY3" fmla="*/ 5169234 h 5176443"/>
              <a:gd name="connsiteX4" fmla="*/ 0 w 4720656"/>
              <a:gd name="connsiteY4" fmla="*/ 5176443 h 5176443"/>
              <a:gd name="connsiteX0" fmla="*/ 0 w 4711557"/>
              <a:gd name="connsiteY0" fmla="*/ 5167345 h 5169234"/>
              <a:gd name="connsiteX1" fmla="*/ 2368609 w 4711557"/>
              <a:gd name="connsiteY1" fmla="*/ 1 h 5169234"/>
              <a:gd name="connsiteX2" fmla="*/ 4711557 w 4711557"/>
              <a:gd name="connsiteY2" fmla="*/ 0 h 5169234"/>
              <a:gd name="connsiteX3" fmla="*/ 2290664 w 4711557"/>
              <a:gd name="connsiteY3" fmla="*/ 5169234 h 5169234"/>
              <a:gd name="connsiteX4" fmla="*/ 0 w 4711557"/>
              <a:gd name="connsiteY4" fmla="*/ 5167345 h 5169234"/>
              <a:gd name="connsiteX0" fmla="*/ 0 w 5773441"/>
              <a:gd name="connsiteY0" fmla="*/ 5418805 h 5418805"/>
              <a:gd name="connsiteX1" fmla="*/ 3430493 w 5773441"/>
              <a:gd name="connsiteY1" fmla="*/ 1 h 5418805"/>
              <a:gd name="connsiteX2" fmla="*/ 5773441 w 5773441"/>
              <a:gd name="connsiteY2" fmla="*/ 0 h 5418805"/>
              <a:gd name="connsiteX3" fmla="*/ 3352548 w 5773441"/>
              <a:gd name="connsiteY3" fmla="*/ 5169234 h 5418805"/>
              <a:gd name="connsiteX4" fmla="*/ 0 w 5773441"/>
              <a:gd name="connsiteY4" fmla="*/ 5418805 h 5418805"/>
              <a:gd name="connsiteX0" fmla="*/ 0 w 5773441"/>
              <a:gd name="connsiteY0" fmla="*/ 5418805 h 5435485"/>
              <a:gd name="connsiteX1" fmla="*/ 3430493 w 5773441"/>
              <a:gd name="connsiteY1" fmla="*/ 1 h 5435485"/>
              <a:gd name="connsiteX2" fmla="*/ 5773441 w 5773441"/>
              <a:gd name="connsiteY2" fmla="*/ 0 h 5435485"/>
              <a:gd name="connsiteX3" fmla="*/ 3603270 w 5773441"/>
              <a:gd name="connsiteY3" fmla="*/ 5435485 h 5435485"/>
              <a:gd name="connsiteX4" fmla="*/ 0 w 5773441"/>
              <a:gd name="connsiteY4" fmla="*/ 5418805 h 5435485"/>
              <a:gd name="connsiteX0" fmla="*/ 0 w 3603270"/>
              <a:gd name="connsiteY0" fmla="*/ 5418804 h 5435484"/>
              <a:gd name="connsiteX1" fmla="*/ 3430493 w 3603270"/>
              <a:gd name="connsiteY1" fmla="*/ 0 h 5435484"/>
              <a:gd name="connsiteX2" fmla="*/ 2528796 w 3603270"/>
              <a:gd name="connsiteY2" fmla="*/ 2499799 h 5435484"/>
              <a:gd name="connsiteX3" fmla="*/ 3603270 w 3603270"/>
              <a:gd name="connsiteY3" fmla="*/ 5435484 h 5435484"/>
              <a:gd name="connsiteX4" fmla="*/ 0 w 3603270"/>
              <a:gd name="connsiteY4" fmla="*/ 5418804 h 5435484"/>
              <a:gd name="connsiteX0" fmla="*/ 5881 w 3609151"/>
              <a:gd name="connsiteY0" fmla="*/ 2919005 h 2935685"/>
              <a:gd name="connsiteX1" fmla="*/ 0 w 3609151"/>
              <a:gd name="connsiteY1" fmla="*/ 1272089 h 2935685"/>
              <a:gd name="connsiteX2" fmla="*/ 2534677 w 3609151"/>
              <a:gd name="connsiteY2" fmla="*/ 0 h 2935685"/>
              <a:gd name="connsiteX3" fmla="*/ 3609151 w 3609151"/>
              <a:gd name="connsiteY3" fmla="*/ 2935685 h 2935685"/>
              <a:gd name="connsiteX4" fmla="*/ 5881 w 3609151"/>
              <a:gd name="connsiteY4" fmla="*/ 2919005 h 2935685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2062728 w 3609151"/>
              <a:gd name="connsiteY2" fmla="*/ 244062 h 1663596"/>
              <a:gd name="connsiteX3" fmla="*/ 3609151 w 3609151"/>
              <a:gd name="connsiteY3" fmla="*/ 1663596 h 1663596"/>
              <a:gd name="connsiteX4" fmla="*/ 5881 w 3609151"/>
              <a:gd name="connsiteY4" fmla="*/ 1646916 h 1663596"/>
              <a:gd name="connsiteX0" fmla="*/ 5881 w 3609151"/>
              <a:gd name="connsiteY0" fmla="*/ 1646916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46916 h 1663596"/>
              <a:gd name="connsiteX0" fmla="*/ 5881 w 3609151"/>
              <a:gd name="connsiteY0" fmla="*/ 1669104 h 1669104"/>
              <a:gd name="connsiteX1" fmla="*/ 0 w 3609151"/>
              <a:gd name="connsiteY1" fmla="*/ 0 h 1669104"/>
              <a:gd name="connsiteX2" fmla="*/ 3609151 w 3609151"/>
              <a:gd name="connsiteY2" fmla="*/ 1663596 h 1669104"/>
              <a:gd name="connsiteX3" fmla="*/ 5881 w 3609151"/>
              <a:gd name="connsiteY3" fmla="*/ 1669104 h 1669104"/>
              <a:gd name="connsiteX0" fmla="*/ 435 w 3611079"/>
              <a:gd name="connsiteY0" fmla="*/ 1654313 h 1663596"/>
              <a:gd name="connsiteX1" fmla="*/ 1928 w 3611079"/>
              <a:gd name="connsiteY1" fmla="*/ 0 h 1663596"/>
              <a:gd name="connsiteX2" fmla="*/ 3611079 w 3611079"/>
              <a:gd name="connsiteY2" fmla="*/ 1663596 h 1663596"/>
              <a:gd name="connsiteX3" fmla="*/ 435 w 3611079"/>
              <a:gd name="connsiteY3" fmla="*/ 1654313 h 1663596"/>
              <a:gd name="connsiteX0" fmla="*/ 5881 w 3609151"/>
              <a:gd name="connsiteY0" fmla="*/ 1661709 h 1663596"/>
              <a:gd name="connsiteX1" fmla="*/ 0 w 3609151"/>
              <a:gd name="connsiteY1" fmla="*/ 0 h 1663596"/>
              <a:gd name="connsiteX2" fmla="*/ 3609151 w 3609151"/>
              <a:gd name="connsiteY2" fmla="*/ 1663596 h 1663596"/>
              <a:gd name="connsiteX3" fmla="*/ 5881 w 3609151"/>
              <a:gd name="connsiteY3" fmla="*/ 1661709 h 1663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9151" h="1663596">
                <a:moveTo>
                  <a:pt x="5881" y="1661709"/>
                </a:moveTo>
                <a:cubicBezTo>
                  <a:pt x="3921" y="1112737"/>
                  <a:pt x="1960" y="548972"/>
                  <a:pt x="0" y="0"/>
                </a:cubicBezTo>
                <a:lnTo>
                  <a:pt x="3609151" y="1663596"/>
                </a:lnTo>
                <a:lnTo>
                  <a:pt x="5881" y="1661709"/>
                </a:lnTo>
                <a:close/>
              </a:path>
            </a:pathLst>
          </a:custGeom>
          <a:solidFill>
            <a:srgbClr val="FF5451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4pPr>
              <a:defRPr>
                <a:ln>
                  <a:noFill/>
                </a:ln>
                <a:noFill/>
              </a:defRPr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443748" y="3934648"/>
            <a:ext cx="3361445" cy="1040233"/>
          </a:xfrm>
        </p:spPr>
        <p:txBody>
          <a:bodyPr anchor="t"/>
          <a:lstStyle>
            <a:lvl1pPr algn="r">
              <a:defRPr sz="3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 </a:t>
            </a:r>
            <a:r>
              <a:rPr lang="de-DE" dirty="0" err="1" smtClean="0"/>
              <a:t>format</a:t>
            </a: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3766782" y="3554283"/>
            <a:ext cx="3038411" cy="350998"/>
          </a:xfrm>
        </p:spPr>
        <p:txBody>
          <a:bodyPr anchor="b">
            <a:no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Bildplatzhalter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1" cy="5143500"/>
          </a:xfrm>
        </p:spPr>
        <p:txBody>
          <a:bodyPr anchor="ctr"/>
          <a:lstStyle>
            <a:lvl1pPr>
              <a:defRPr sz="18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318275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418"/>
          <a:stretch/>
        </p:blipFill>
        <p:spPr>
          <a:xfrm>
            <a:off x="4458553" y="0"/>
            <a:ext cx="240627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3191" y="2078848"/>
            <a:ext cx="4800600" cy="1487313"/>
          </a:xfrm>
        </p:spPr>
        <p:txBody>
          <a:bodyPr anchor="t"/>
          <a:lstStyle>
            <a:lvl1pPr>
              <a:defRPr sz="3200">
                <a:solidFill>
                  <a:srgbClr val="262A3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3190" y="1740093"/>
            <a:ext cx="4800600" cy="33875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262A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20" y="4769366"/>
            <a:ext cx="547323" cy="324000"/>
          </a:xfrm>
          <a:prstGeom prst="rect">
            <a:avLst/>
          </a:prstGeom>
        </p:spPr>
      </p:pic>
      <p:cxnSp>
        <p:nvCxnSpPr>
          <p:cNvPr id="9" name="Gerade Verbindung 10"/>
          <p:cNvCxnSpPr/>
          <p:nvPr userDrawn="1"/>
        </p:nvCxnSpPr>
        <p:spPr>
          <a:xfrm>
            <a:off x="328420" y="4713670"/>
            <a:ext cx="4468960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91062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formatfü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6351" y="8468"/>
            <a:ext cx="6851650" cy="5135032"/>
          </a:xfrm>
        </p:spPr>
        <p:txBody>
          <a:bodyPr rtlCol="0">
            <a:normAutofit/>
          </a:bodyPr>
          <a:lstStyle/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xmlns="" val="4103798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492" y="-102591"/>
            <a:ext cx="2643188" cy="526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4122" y="2078848"/>
            <a:ext cx="5988598" cy="562753"/>
          </a:xfrm>
        </p:spPr>
        <p:txBody>
          <a:bodyPr anchor="t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Inhaltsplatzhalter 3"/>
          <p:cNvSpPr>
            <a:spLocks noGrp="1"/>
          </p:cNvSpPr>
          <p:nvPr>
            <p:ph sz="half" idx="2"/>
          </p:nvPr>
        </p:nvSpPr>
        <p:spPr>
          <a:xfrm>
            <a:off x="274121" y="3179135"/>
            <a:ext cx="3504129" cy="1502933"/>
          </a:xfrm>
        </p:spPr>
        <p:txBody>
          <a:bodyPr>
            <a:noAutofit/>
          </a:bodyPr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  <a:lvl2pPr marL="457200" indent="0">
              <a:buNone/>
              <a:defRPr sz="1100">
                <a:solidFill>
                  <a:schemeClr val="tx1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6" name="Bild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161"/>
            <a:ext cx="3018772" cy="12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464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04800"/>
            <a:ext cx="617577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899" y="1617134"/>
            <a:ext cx="6175773" cy="2985558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2900" y="1063626"/>
            <a:ext cx="61722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9512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ohne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04800"/>
            <a:ext cx="6175773" cy="7588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899" y="1160890"/>
            <a:ext cx="6175773" cy="3441802"/>
          </a:xfrm>
          <a:prstGeom prst="rect">
            <a:avLst/>
          </a:prstGeom>
        </p:spPr>
        <p:txBody>
          <a:bodyPr>
            <a:noAutofit/>
          </a:bodyPr>
          <a:lstStyle>
            <a:lvl1pPr marL="269875" indent="-269875">
              <a:buClr>
                <a:srgbClr val="D8413E"/>
              </a:buClr>
              <a:buFont typeface="Symbol" charset="2"/>
              <a:buChar char="-"/>
              <a:defRPr sz="1800">
                <a:solidFill>
                  <a:schemeClr val="tx1"/>
                </a:solidFill>
              </a:defRPr>
            </a:lvl1pPr>
            <a:lvl2pPr marL="714375" indent="-257175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2pPr>
            <a:lvl3pPr marL="11604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3pPr>
            <a:lvl4pPr marL="1617663" indent="-246063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4pPr>
            <a:lvl5pPr marL="2063750" indent="-234950">
              <a:buClr>
                <a:srgbClr val="D8413E"/>
              </a:buClr>
              <a:buFont typeface="Symbol" charset="2"/>
              <a:buChar char="-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43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620">
          <p15:clr>
            <a:srgbClr val="FBAE40"/>
          </p15:clr>
        </p15:guide>
        <p15:guide id="2" pos="2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04798"/>
            <a:ext cx="61722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6"/>
          </p:nvPr>
        </p:nvSpPr>
        <p:spPr>
          <a:xfrm>
            <a:off x="342900" y="1176867"/>
            <a:ext cx="6175773" cy="31242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solidFill>
                  <a:srgbClr val="262A31"/>
                </a:solidFill>
              </a:defRPr>
            </a:lvl1pPr>
          </a:lstStyle>
          <a:p>
            <a:pPr lvl="0"/>
            <a:r>
              <a:rPr lang="de-DE" noProof="0" dirty="0" smtClean="0"/>
              <a:t>Bild auf Platzhalter ziehen oder durch Klicken auf Symbol hinzufügen</a:t>
            </a:r>
            <a:endParaRPr lang="de-DE" noProof="0" dirty="0"/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342900" y="4368811"/>
            <a:ext cx="6172199" cy="3301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2D1530C7-6208-40CD-B0EF-625AA81D0292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29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 userDrawn="1"/>
        </p:nvCxnSpPr>
        <p:spPr>
          <a:xfrm>
            <a:off x="0" y="155575"/>
            <a:ext cx="342900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42900" y="304798"/>
            <a:ext cx="6172200" cy="758827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42900" y="4368811"/>
            <a:ext cx="6172200" cy="3301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Clr>
                <a:srgbClr val="D8413E"/>
              </a:buClr>
              <a:buFont typeface="Symbol" charset="2"/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28650" indent="-171450">
              <a:buClr>
                <a:srgbClr val="D8413E"/>
              </a:buClr>
              <a:buFont typeface="Symbol" charset="2"/>
              <a:buChar char="-"/>
              <a:defRPr sz="1200"/>
            </a:lvl2pPr>
            <a:lvl3pPr marL="1085850" indent="-171450">
              <a:buClr>
                <a:srgbClr val="D8413E"/>
              </a:buClr>
              <a:buFont typeface="Symbol" charset="2"/>
              <a:buChar char="-"/>
              <a:defRPr sz="1200"/>
            </a:lvl3pPr>
            <a:lvl4pPr marL="1543050" indent="-171450">
              <a:buClr>
                <a:srgbClr val="D8413E"/>
              </a:buClr>
              <a:buFont typeface="Symbol" charset="2"/>
              <a:buChar char="-"/>
              <a:defRPr sz="1200"/>
            </a:lvl4pPr>
            <a:lvl5pPr marL="2000250" indent="-171450">
              <a:buClr>
                <a:srgbClr val="D8413E"/>
              </a:buClr>
              <a:buFont typeface="Symbol" charset="2"/>
              <a:buChar char="-"/>
              <a:defRPr sz="1200"/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6"/>
          </p:nvPr>
        </p:nvSpPr>
        <p:spPr>
          <a:xfrm>
            <a:off x="342901" y="1617133"/>
            <a:ext cx="6175772" cy="269293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endParaRPr lang="de-DE" noProof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42900" y="1063626"/>
            <a:ext cx="6172200" cy="4400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400" cap="all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866336" y="4882455"/>
            <a:ext cx="652336" cy="2308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marR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fld id="{689F7671-485B-4C97-8638-ED2262858828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‹Nr.›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129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206375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42900" y="1063625"/>
            <a:ext cx="61722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SUBHEADLINE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92" r:id="rId2"/>
    <p:sldLayoutId id="2147483870" r:id="rId3"/>
    <p:sldLayoutId id="2147483877" r:id="rId4"/>
    <p:sldLayoutId id="2147483879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erade Verbindung 9"/>
          <p:cNvCxnSpPr/>
          <p:nvPr userDrawn="1"/>
        </p:nvCxnSpPr>
        <p:spPr>
          <a:xfrm>
            <a:off x="0" y="155575"/>
            <a:ext cx="333375" cy="0"/>
          </a:xfrm>
          <a:prstGeom prst="line">
            <a:avLst/>
          </a:prstGeom>
          <a:ln w="3175" cmpd="sng">
            <a:solidFill>
              <a:srgbClr val="262A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20" y="4769366"/>
            <a:ext cx="547323" cy="324000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333375" y="22671"/>
            <a:ext cx="5243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Fritz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| Korpus</a:t>
            </a:r>
            <a:r>
              <a:rPr lang="de-D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französischer und italienischer Zeitungssprachen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Gerade Verbindung 10"/>
          <p:cNvCxnSpPr/>
          <p:nvPr userDrawn="1"/>
        </p:nvCxnSpPr>
        <p:spPr>
          <a:xfrm>
            <a:off x="328420" y="4713670"/>
            <a:ext cx="6207608" cy="0"/>
          </a:xfrm>
          <a:prstGeom prst="line">
            <a:avLst/>
          </a:prstGeom>
          <a:ln w="3175" cmpd="sng">
            <a:solidFill>
              <a:srgbClr val="D8413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 userDrawn="1"/>
        </p:nvSpPr>
        <p:spPr>
          <a:xfrm>
            <a:off x="1025765" y="4837382"/>
            <a:ext cx="4550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90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</a:t>
            </a:r>
            <a:r>
              <a:rPr lang="de-DE" sz="900" baseline="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für Romanistik, Italienische, französische + frankophone Sprachwissenschaft</a:t>
            </a:r>
            <a:endParaRPr lang="de-DE" sz="9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25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93" r:id="rId2"/>
    <p:sldLayoutId id="2147483885" r:id="rId3"/>
    <p:sldLayoutId id="2147483886" r:id="rId4"/>
    <p:sldLayoutId id="2147483887" r:id="rId5"/>
    <p:sldLayoutId id="2147483888" r:id="rId6"/>
    <p:sldLayoutId id="2147483890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 cap="all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262A31"/>
          </a:solidFill>
          <a:latin typeface="Arial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Futur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Symbol" panose="05050102010706020507" pitchFamily="18" charset="2"/>
        <a:defRPr sz="1200" kern="1200">
          <a:solidFill>
            <a:srgbClr val="262A31"/>
          </a:solidFill>
          <a:latin typeface="Arial"/>
          <a:ea typeface="MS PGothic" panose="020B0600070205080204" pitchFamily="34" charset="-128"/>
          <a:cs typeface="Arial"/>
        </a:defRPr>
      </a:lvl1pPr>
      <a:lvl2pPr marL="4572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9144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371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18288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162" userDrawn="1">
          <p15:clr>
            <a:srgbClr val="F26B43"/>
          </p15:clr>
        </p15:guide>
        <p15:guide id="2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ctrTitle"/>
          </p:nvPr>
        </p:nvSpPr>
        <p:spPr bwMode="auto">
          <a:xfrm>
            <a:off x="221766" y="1761028"/>
            <a:ext cx="6069529" cy="148731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800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FrItz</a:t>
            </a: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Das Korpus </a:t>
            </a:r>
            <a:r>
              <a:rPr lang="de-DE" altLang="de-DE" sz="2800" cap="none" dirty="0" smtClean="0">
                <a:solidFill>
                  <a:srgbClr val="B02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</a:t>
            </a: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anzösischer und </a:t>
            </a:r>
            <a:r>
              <a:rPr lang="de-DE" altLang="de-DE" sz="2800" cap="none" dirty="0" smtClean="0">
                <a:solidFill>
                  <a:srgbClr val="B02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alienischer </a:t>
            </a:r>
            <a:r>
              <a:rPr lang="de-DE" altLang="de-DE" sz="2800" cap="none" dirty="0">
                <a:solidFill>
                  <a:srgbClr val="B02F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de-DE" altLang="de-DE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eitungssprachen</a:t>
            </a:r>
            <a:endParaRPr lang="de-DE" altLang="de-DE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Untertitel 2"/>
          <p:cNvSpPr>
            <a:spLocks noGrp="1"/>
          </p:cNvSpPr>
          <p:nvPr>
            <p:ph type="subTitle" idx="1"/>
          </p:nvPr>
        </p:nvSpPr>
        <p:spPr>
          <a:xfrm>
            <a:off x="221766" y="1190586"/>
            <a:ext cx="4800600" cy="471971"/>
          </a:xfrm>
        </p:spPr>
        <p:txBody>
          <a:bodyPr/>
          <a:lstStyle/>
          <a:p>
            <a:pPr eaLnBrk="1" hangingPunct="1"/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Korpus Romanischer Zeitungssprachen</a:t>
            </a:r>
          </a:p>
        </p:txBody>
      </p:sp>
      <p:sp>
        <p:nvSpPr>
          <p:cNvPr id="17414" name="Inhaltsplatzhalter 3"/>
          <p:cNvSpPr>
            <a:spLocks noGrp="1"/>
          </p:cNvSpPr>
          <p:nvPr>
            <p:ph type="body" sz="quarter" idx="13"/>
          </p:nvPr>
        </p:nvSpPr>
        <p:spPr>
          <a:xfrm>
            <a:off x="221765" y="3274493"/>
            <a:ext cx="5919262" cy="1072999"/>
          </a:xfrm>
        </p:spPr>
        <p:txBody>
          <a:bodyPr/>
          <a:lstStyle/>
          <a:p>
            <a:pPr marL="0" indent="0"/>
            <a:r>
              <a:rPr lang="de-DE" dirty="0"/>
              <a:t>Professur für italienische, französische + frankophone Sprachwissenschaft, </a:t>
            </a:r>
          </a:p>
          <a:p>
            <a:pPr marL="0" indent="0"/>
            <a:r>
              <a:rPr lang="de-DE" dirty="0"/>
              <a:t>Prof. Dr. Elisabeth Burr, Elena </a:t>
            </a:r>
            <a:r>
              <a:rPr lang="de-DE" dirty="0" err="1"/>
              <a:t>Arestau</a:t>
            </a:r>
            <a:r>
              <a:rPr lang="de-DE" dirty="0"/>
              <a:t>, Julia Burkhardt, Rebecca </a:t>
            </a:r>
            <a:r>
              <a:rPr lang="de-DE" dirty="0" err="1"/>
              <a:t>Sierig</a:t>
            </a:r>
            <a:r>
              <a:rPr lang="de-DE" dirty="0"/>
              <a:t>, </a:t>
            </a:r>
            <a:r>
              <a:rPr lang="de-DE" dirty="0" err="1"/>
              <a:t>Aramís</a:t>
            </a:r>
            <a:r>
              <a:rPr lang="de-DE" dirty="0"/>
              <a:t> Concepción Durán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1766" y="4573281"/>
            <a:ext cx="162098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0" eaLnBrk="1" hangingPunct="1">
              <a:spcBef>
                <a:spcPct val="20000"/>
              </a:spcBef>
              <a:buFont typeface="Symbol" panose="05050102010706020507" pitchFamily="18" charset="2"/>
              <a:defRPr sz="1400">
                <a:solidFill>
                  <a:srgbClr val="262A31"/>
                </a:solidFill>
                <a:latin typeface="Arial"/>
                <a:cs typeface="Arial"/>
              </a:defRPr>
            </a:lvl1pPr>
            <a:lvl2pPr eaLnBrk="1" hangingPunct="1">
              <a:spcBef>
                <a:spcPct val="20000"/>
              </a:spcBef>
              <a:buFont typeface="Arial" panose="020B0604020202020204" pitchFamily="34" charset="0"/>
              <a:defRPr>
                <a:latin typeface="Arial"/>
                <a:cs typeface="Arial"/>
              </a:defRPr>
            </a:lvl2pPr>
            <a:lvl3pPr eaLnBrk="1" hangingPunct="1">
              <a:spcBef>
                <a:spcPct val="20000"/>
              </a:spcBef>
              <a:buFont typeface="Arial" panose="020B0604020202020204" pitchFamily="34" charset="0"/>
              <a:defRPr sz="1200">
                <a:latin typeface="Arial"/>
                <a:cs typeface="Arial"/>
              </a:defRPr>
            </a:lvl3pPr>
            <a:lvl4pPr eaLnBrk="1" hangingPunct="1">
              <a:spcBef>
                <a:spcPct val="20000"/>
              </a:spcBef>
              <a:buFont typeface="Arial" panose="020B0604020202020204" pitchFamily="34" charset="0"/>
              <a:defRPr sz="1200">
                <a:latin typeface="Arial"/>
                <a:cs typeface="Arial"/>
              </a:defRPr>
            </a:lvl4pPr>
            <a:lvl5pPr eaLnBrk="1" hangingPunct="1">
              <a:spcBef>
                <a:spcPct val="20000"/>
              </a:spcBef>
              <a:buFont typeface="Arial" panose="020B0604020202020204" pitchFamily="34" charset="0"/>
              <a:defRPr sz="1200">
                <a:latin typeface="Arial"/>
                <a:cs typeface="Arial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pPr marL="0"/>
            <a:r>
              <a:rPr lang="de-DE" sz="1600" dirty="0"/>
              <a:t>04.12.2017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899" y="1160890"/>
            <a:ext cx="6175773" cy="3534678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Lösungen für überlappende Hierarchien, z.B. Textcluster</a:t>
            </a:r>
          </a:p>
          <a:p>
            <a:endParaRPr lang="de-DE" dirty="0"/>
          </a:p>
          <a:p>
            <a:r>
              <a:rPr lang="de-DE" dirty="0" smtClean="0"/>
              <a:t>Verfeinerung </a:t>
            </a:r>
            <a:r>
              <a:rPr lang="de-DE" smtClean="0"/>
              <a:t>des Markups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Integration von Bild und Werbung</a:t>
            </a:r>
          </a:p>
          <a:p>
            <a:endParaRPr lang="de-DE" dirty="0" smtClean="0"/>
          </a:p>
          <a:p>
            <a:r>
              <a:rPr lang="de-DE" dirty="0" smtClean="0"/>
              <a:t>Zugang und nutzungsfreundliche Oberfläche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10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9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>
                <a:ea typeface="+mj-ea"/>
              </a:rPr>
              <a:t>Vielen Dank!</a:t>
            </a:r>
            <a:endParaRPr lang="de-DE" dirty="0">
              <a:ea typeface="+mj-ea"/>
            </a:endParaRPr>
          </a:p>
        </p:txBody>
      </p:sp>
      <p:sp>
        <p:nvSpPr>
          <p:cNvPr id="33795" name="Inhaltsplatzhalter 2"/>
          <p:cNvSpPr>
            <a:spLocks noGrp="1"/>
          </p:cNvSpPr>
          <p:nvPr>
            <p:ph sz="half" idx="2"/>
          </p:nvPr>
        </p:nvSpPr>
        <p:spPr>
          <a:xfrm>
            <a:off x="274121" y="2641602"/>
            <a:ext cx="4064415" cy="1709018"/>
          </a:xfrm>
        </p:spPr>
        <p:txBody>
          <a:bodyPr/>
          <a:lstStyle/>
          <a:p>
            <a:pPr eaLnBrk="1" hangingPunct="1"/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Prof. Elisabeth Burr, Elena </a:t>
            </a:r>
            <a:r>
              <a:rPr lang="de-DE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Arestau</a:t>
            </a:r>
            <a:r>
              <a:rPr lang="de-DE" alt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Julia Burkhardt, Rebecca </a:t>
            </a:r>
            <a:r>
              <a:rPr lang="de-DE" altLang="de-DE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Sierig</a:t>
            </a:r>
            <a:endParaRPr lang="de-DE" alt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 für Romanistik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Beethovenstraße 15, 04107 Leipzig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endParaRPr lang="de-DE" alt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de-DE" alt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elisabeth.burr@uni-leipzig.de</a:t>
            </a:r>
            <a:endParaRPr lang="de-DE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de-DE" sz="1600" dirty="0"/>
              <a:t>http://home.uni-leipzig.de/burr/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Bibliographie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180000">
              <a:spcAft>
                <a:spcPts val="600"/>
              </a:spcAft>
              <a:buNone/>
            </a:pPr>
            <a:r>
              <a:rPr lang="de-DE" dirty="0" smtClean="0"/>
              <a:t>Burr, Elisabeth / Burkhardt, J. / </a:t>
            </a:r>
            <a:r>
              <a:rPr lang="de-DE" dirty="0" err="1" smtClean="0"/>
              <a:t>Potapenko</a:t>
            </a:r>
            <a:r>
              <a:rPr lang="de-DE" dirty="0" smtClean="0"/>
              <a:t>, E. et al. (2015): </a:t>
            </a:r>
            <a:r>
              <a:rPr lang="de-DE" i="1" dirty="0" smtClean="0"/>
              <a:t>Das Duisburg-Leipzig Korpus romanischer Zeitungssprachen und sein Textmodell</a:t>
            </a:r>
            <a:r>
              <a:rPr lang="de-DE" dirty="0" smtClean="0"/>
              <a:t>, </a:t>
            </a:r>
            <a:r>
              <a:rPr lang="de-DE" dirty="0" err="1" smtClean="0"/>
              <a:t>DHd</a:t>
            </a:r>
            <a:r>
              <a:rPr lang="de-DE" dirty="0" smtClean="0"/>
              <a:t>, Graz.</a:t>
            </a:r>
          </a:p>
          <a:p>
            <a:pPr marL="0" indent="-180000">
              <a:spcAft>
                <a:spcPts val="600"/>
              </a:spcAft>
              <a:buNone/>
            </a:pPr>
            <a:r>
              <a:rPr lang="de-DE" dirty="0" err="1" smtClean="0"/>
              <a:t>Jannidis</a:t>
            </a:r>
            <a:r>
              <a:rPr lang="de-DE" dirty="0" smtClean="0"/>
              <a:t>, Fotis (2017): „Grundlagen der Datenmodellierung“, in: </a:t>
            </a:r>
            <a:r>
              <a:rPr lang="de-DE" dirty="0" err="1" smtClean="0"/>
              <a:t>Jannidis</a:t>
            </a:r>
            <a:r>
              <a:rPr lang="de-DE" dirty="0" smtClean="0"/>
              <a:t>, F. / Rehbein, M. / Kohle, H. (</a:t>
            </a:r>
            <a:r>
              <a:rPr lang="de-DE" dirty="0" err="1" smtClean="0"/>
              <a:t>eds</a:t>
            </a:r>
            <a:r>
              <a:rPr lang="de-DE" dirty="0" smtClean="0"/>
              <a:t>.): </a:t>
            </a:r>
            <a:r>
              <a:rPr lang="de-DE" i="1" dirty="0" smtClean="0"/>
              <a:t>Digital </a:t>
            </a:r>
            <a:r>
              <a:rPr lang="de-DE" i="1" dirty="0" err="1" smtClean="0"/>
              <a:t>Humanities</a:t>
            </a:r>
            <a:r>
              <a:rPr lang="de-DE" dirty="0"/>
              <a:t>.</a:t>
            </a:r>
            <a:r>
              <a:rPr lang="de-DE" dirty="0" smtClean="0"/>
              <a:t> Eine Einführung. Stuttgart: Metzler 99-108.</a:t>
            </a:r>
          </a:p>
          <a:p>
            <a:pPr marL="0" indent="-180000">
              <a:buNone/>
            </a:pPr>
            <a:r>
              <a:rPr lang="de-DE" dirty="0" err="1" smtClean="0"/>
              <a:t>McCarty</a:t>
            </a:r>
            <a:r>
              <a:rPr lang="de-DE" dirty="0" smtClean="0"/>
              <a:t>, Willard (2005): „</a:t>
            </a:r>
            <a:r>
              <a:rPr lang="de-DE" dirty="0" err="1" smtClean="0"/>
              <a:t>Modelling</a:t>
            </a:r>
            <a:r>
              <a:rPr lang="de-DE" dirty="0" smtClean="0"/>
              <a:t>“ in: </a:t>
            </a:r>
            <a:r>
              <a:rPr lang="de-DE" dirty="0" err="1" smtClean="0"/>
              <a:t>McCarty</a:t>
            </a:r>
            <a:r>
              <a:rPr lang="de-DE" dirty="0" smtClean="0"/>
              <a:t>, W. (</a:t>
            </a:r>
            <a:r>
              <a:rPr lang="de-DE" dirty="0" err="1" smtClean="0"/>
              <a:t>ed</a:t>
            </a:r>
            <a:r>
              <a:rPr lang="de-DE" dirty="0" smtClean="0"/>
              <a:t>.): </a:t>
            </a:r>
            <a:r>
              <a:rPr lang="de-DE" i="1" dirty="0" err="1" smtClean="0"/>
              <a:t>Humanities</a:t>
            </a:r>
            <a:r>
              <a:rPr lang="de-DE" i="1" dirty="0" smtClean="0"/>
              <a:t> Computing</a:t>
            </a:r>
            <a:r>
              <a:rPr lang="de-DE" dirty="0" smtClean="0"/>
              <a:t>. </a:t>
            </a:r>
            <a:r>
              <a:rPr lang="de-DE" dirty="0" err="1" smtClean="0"/>
              <a:t>Basingstoke</a:t>
            </a:r>
            <a:r>
              <a:rPr lang="de-DE" dirty="0" smtClean="0"/>
              <a:t> 20-72.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5042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Korpus Romanischer Zeitungssprachen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de-DE" altLang="de-DE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Seit 1989 entstehendes Korpus bestehend aus</a:t>
            </a:r>
          </a:p>
          <a:p>
            <a:pPr marL="0" indent="0">
              <a:buNone/>
              <a:defRPr/>
            </a:pPr>
            <a:endParaRPr lang="de-DE" altLang="de-DE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Korpus italienischer Zeitungssprache „Die Wende 1989“, 1989</a:t>
            </a:r>
          </a:p>
          <a:p>
            <a:pPr>
              <a:buFontTx/>
              <a:buChar char="-"/>
              <a:defRPr/>
            </a:pPr>
            <a:r>
              <a:rPr lang="de-DE" altLang="de-DE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Korpus französischer, italienischer und spanischer Zeitungssprache „Europawahlen 1994</a:t>
            </a:r>
            <a:r>
              <a:rPr lang="de-DE" altLang="de-DE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“, </a:t>
            </a:r>
            <a:r>
              <a:rPr lang="de-DE" altLang="de-DE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1994</a:t>
            </a:r>
            <a:endParaRPr lang="de-DE" altLang="de-DE" dirty="0" smtClean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de-DE" altLang="de-DE" b="1" dirty="0" err="1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FrItZ</a:t>
            </a:r>
            <a:r>
              <a:rPr lang="de-DE" altLang="de-DE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„Frauenfußballweltmeisterschaft“, seit 2011</a:t>
            </a:r>
          </a:p>
          <a:p>
            <a:pPr marL="0" indent="0">
              <a:buNone/>
              <a:defRPr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de-DE" altLang="de-DE" dirty="0" smtClean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Kontinuierliche Weiterentwicklung von Konzeption und Textmodell</a:t>
            </a:r>
            <a:endParaRPr lang="de-DE" altLang="de-DE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8437" name="Foliennummernplatzhalter 7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5F42C0-204D-4ED9-9A2B-61834C007966}" type="slidenum">
              <a:rPr lang="de-DE" altLang="de-DE" sz="1000">
                <a:solidFill>
                  <a:srgbClr val="D8413E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000">
              <a:solidFill>
                <a:srgbClr val="D84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fRiTZ</a:t>
            </a:r>
            <a:r>
              <a:rPr lang="de-DE" dirty="0" smtClean="0"/>
              <a:t>-korpus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899" y="1194816"/>
            <a:ext cx="6175773" cy="3407876"/>
          </a:xfrm>
        </p:spPr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Französische und italienische überregionale Tageszeitungen</a:t>
            </a:r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de-DE" sz="1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Zeitraum: 26.06.2011 – 20.07.2011 (Frauenfußball-WM)</a:t>
            </a:r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772316"/>
              </p:ext>
            </p:extLst>
          </p:nvPr>
        </p:nvGraphicFramePr>
        <p:xfrm>
          <a:off x="792480" y="1974850"/>
          <a:ext cx="5073856" cy="1854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36928"/>
                <a:gridCol w="25369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Französisch</a:t>
                      </a:r>
                      <a:endParaRPr kumimoji="0" lang="de-DE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Italienisch</a:t>
                      </a:r>
                      <a:endParaRPr lang="de-DE" sz="1400" b="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Le Monde</a:t>
                      </a:r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La </a:t>
                      </a:r>
                      <a:r>
                        <a:rPr lang="de-DE" sz="1400" dirty="0" err="1" smtClean="0"/>
                        <a:t>Repubblica</a:t>
                      </a:r>
                      <a:endParaRPr lang="de-DE" sz="1400" dirty="0"/>
                    </a:p>
                  </a:txBody>
                  <a:tcP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Libération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La </a:t>
                      </a:r>
                      <a:r>
                        <a:rPr lang="de-DE" sz="1400" dirty="0" err="1" smtClean="0"/>
                        <a:t>Stampa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Le </a:t>
                      </a:r>
                      <a:r>
                        <a:rPr lang="de-DE" sz="1400" dirty="0" err="1" smtClean="0"/>
                        <a:t>Parisien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Il </a:t>
                      </a:r>
                      <a:r>
                        <a:rPr lang="de-DE" sz="1400" dirty="0" err="1" smtClean="0"/>
                        <a:t>Corriere</a:t>
                      </a:r>
                      <a:r>
                        <a:rPr lang="de-DE" sz="1400" dirty="0" smtClean="0"/>
                        <a:t> della Sera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Le </a:t>
                      </a:r>
                      <a:r>
                        <a:rPr lang="de-DE" sz="1400" dirty="0" err="1" smtClean="0"/>
                        <a:t>Devoir</a:t>
                      </a:r>
                      <a:endParaRPr lang="de-DE" sz="1400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Il </a:t>
                      </a:r>
                      <a:r>
                        <a:rPr lang="de-DE" sz="1400" dirty="0" err="1" smtClean="0"/>
                        <a:t>Corriere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Canadese</a:t>
                      </a:r>
                      <a:endParaRPr lang="de-DE" sz="1400" dirty="0"/>
                    </a:p>
                  </a:txBody>
                  <a:tcP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58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342899" y="341376"/>
            <a:ext cx="6175773" cy="442487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Konzeption des Fritz-Korpus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Inhaltsplatzhalter 4"/>
          <p:cNvSpPr>
            <a:spLocks noGrp="1"/>
          </p:cNvSpPr>
          <p:nvPr>
            <p:ph idx="1"/>
          </p:nvPr>
        </p:nvSpPr>
        <p:spPr>
          <a:xfrm>
            <a:off x="342899" y="1389888"/>
            <a:ext cx="6175773" cy="3291840"/>
          </a:xfrm>
        </p:spPr>
        <p:txBody>
          <a:bodyPr/>
          <a:lstStyle/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Korpus als </a:t>
            </a:r>
            <a:r>
              <a:rPr lang="de-DE" alt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Digital </a:t>
            </a:r>
            <a:r>
              <a:rPr lang="de-DE" alt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alt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1347788" algn="l"/>
              </a:tabLst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Datenmodellierung als eine der Kerntätigkeiten der Digital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Humanities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(cf. z.B.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McCarty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2005;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Jannidis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2017)</a:t>
            </a:r>
          </a:p>
          <a:p>
            <a:pPr marL="271463" indent="-271463" eaLnBrk="1" hangingPunct="1">
              <a:spcBef>
                <a:spcPts val="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 indent="-271463" eaLnBrk="1" hangingPunct="1">
              <a:spcBef>
                <a:spcPts val="400"/>
              </a:spcBef>
              <a:buFont typeface="Symbol" panose="05050102010706020507" pitchFamily="18" charset="2"/>
              <a:buChar char="-"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Datengrundlage: französisch- und italienischsprachige Tageszeitungen – begriffen als Artefakte, die in ihrer besonderen Beschaffenheit beschrieben werden sollen</a:t>
            </a:r>
          </a:p>
          <a:p>
            <a:pPr marL="0" indent="0" algn="ctr" eaLnBrk="1" hangingPunct="1">
              <a:spcBef>
                <a:spcPts val="0"/>
              </a:spcBef>
              <a:buNone/>
              <a:tabLst>
                <a:tab pos="1347788" algn="l"/>
              </a:tabLst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indent="0" algn="ctr" eaLnBrk="1" hangingPunct="1">
              <a:spcBef>
                <a:spcPts val="400"/>
              </a:spcBef>
              <a:buNone/>
              <a:tabLst>
                <a:tab pos="1347788" algn="l"/>
              </a:tabLst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Modellierung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2" name="Foliennummernplatzhalter 7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0B9176-8281-4027-A6DC-E677D4687558}" type="slidenum">
              <a:rPr lang="de-DE" altLang="de-DE" sz="1000">
                <a:solidFill>
                  <a:srgbClr val="D8413E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de-DE" altLang="de-DE" sz="1000" dirty="0">
              <a:solidFill>
                <a:srgbClr val="D8413E"/>
              </a:solidFill>
            </a:endParaRPr>
          </a:p>
        </p:txBody>
      </p:sp>
      <p:sp>
        <p:nvSpPr>
          <p:cNvPr id="5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42899" y="783863"/>
            <a:ext cx="6172200" cy="440055"/>
          </a:xfrm>
        </p:spPr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DIGITAL HUMANITIES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342899" y="304800"/>
            <a:ext cx="6175773" cy="4790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Konzeption des Fritz-Korpus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Inhaltsplatzhalter 4"/>
          <p:cNvSpPr>
            <a:spLocks noGrp="1"/>
          </p:cNvSpPr>
          <p:nvPr>
            <p:ph idx="1"/>
          </p:nvPr>
        </p:nvSpPr>
        <p:spPr>
          <a:xfrm>
            <a:off x="342899" y="1461580"/>
            <a:ext cx="6175773" cy="2985558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Ziele der Modellierung für das Korpus: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400"/>
              </a:spcBef>
              <a:buFontTx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Tageszeitungen in ihrer Konzeption und Ganzheit als Artefakten gerecht werden</a:t>
            </a:r>
          </a:p>
          <a:p>
            <a:pPr eaLnBrk="1" hangingPunct="1">
              <a:spcBef>
                <a:spcPts val="400"/>
              </a:spcBef>
              <a:buFontTx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Zeitungssprachen erforschbar machen: alle Komponenten repräsentieren, die dafür nötig sind</a:t>
            </a:r>
          </a:p>
          <a:p>
            <a:pPr eaLnBrk="1" hangingPunct="1">
              <a:spcBef>
                <a:spcPts val="400"/>
              </a:spcBef>
              <a:buFontTx/>
              <a:buChar char="-"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Verschiedene Fragestellungen ermöglichen</a:t>
            </a:r>
          </a:p>
          <a:p>
            <a:pPr marL="0" indent="0" eaLnBrk="1" hangingPunct="1">
              <a:spcBef>
                <a:spcPts val="400"/>
              </a:spcBef>
              <a:buNone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400"/>
              </a:spcBef>
              <a:buNone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curation</a:t>
            </a:r>
            <a:r>
              <a:rPr lang="de-DE" altLang="de-DE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de-DE" altLang="de-DE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driven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-Ansatz (cf. </a:t>
            </a:r>
            <a:r>
              <a:rPr lang="de-DE" altLang="de-DE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Jannidis</a:t>
            </a: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2017: 102)</a:t>
            </a: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46472" y="878631"/>
            <a:ext cx="6172200" cy="440055"/>
          </a:xfrm>
        </p:spPr>
        <p:txBody>
          <a:bodyPr/>
          <a:lstStyle/>
          <a:p>
            <a:pPr marL="0" indent="0"/>
            <a:r>
              <a:rPr lang="de-DE" altLang="de-DE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MODELLIERUNG</a:t>
            </a:r>
          </a:p>
        </p:txBody>
      </p:sp>
      <p:sp>
        <p:nvSpPr>
          <p:cNvPr id="20486" name="Foliennummernplatzhalter 7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5D3454-E16A-464A-8F1B-1DA279FB89F0}" type="slidenum">
              <a:rPr lang="de-DE" altLang="de-DE" sz="1000">
                <a:solidFill>
                  <a:srgbClr val="D8413E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de-DE" altLang="de-DE" sz="1000">
              <a:solidFill>
                <a:srgbClr val="D841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 bwMode="auto">
          <a:xfrm>
            <a:off x="342899" y="304801"/>
            <a:ext cx="6175773" cy="53519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Konzeption des Fritz-korpus</a:t>
            </a:r>
            <a:endParaRPr lang="de-DE" altLang="de-DE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Inhaltsplatzhalter 2"/>
          <p:cNvSpPr>
            <a:spLocks noGrp="1"/>
          </p:cNvSpPr>
          <p:nvPr>
            <p:ph idx="1"/>
          </p:nvPr>
        </p:nvSpPr>
        <p:spPr>
          <a:xfrm>
            <a:off x="342899" y="1503681"/>
            <a:ext cx="6175773" cy="3229684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110000"/>
              </a:lnSpc>
              <a:buNone/>
              <a:defRPr/>
            </a:pPr>
            <a:endParaRPr lang="de-DE" alt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Von Besonderheiten abstrahieren, Gemeinsames herausarbeiten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defRPr/>
            </a:pPr>
            <a:r>
              <a:rPr lang="de-DE" alt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Dem Besonderen der Einzeltitel Raum geben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Symbol" panose="05050102010706020507" pitchFamily="18" charset="2"/>
              <a:buChar char="-"/>
              <a:defRPr/>
            </a:pPr>
            <a:endParaRPr lang="de-DE" alt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42899" y="989082"/>
            <a:ext cx="6172200" cy="365510"/>
          </a:xfrm>
        </p:spPr>
        <p:txBody>
          <a:bodyPr anchor="b">
            <a:noAutofit/>
          </a:bodyPr>
          <a:lstStyle/>
          <a:p>
            <a:pPr marL="0" indent="0"/>
            <a:r>
              <a:rPr lang="de-DE" alt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TEXTMODELL - HERAUSFORDERUNGEN</a:t>
            </a:r>
          </a:p>
        </p:txBody>
      </p:sp>
      <p:sp>
        <p:nvSpPr>
          <p:cNvPr id="26630" name="Foliennummernplatzhalter 7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Symbol" panose="05050102010706020507" pitchFamily="18" charset="2"/>
              <a:defRPr sz="1200">
                <a:solidFill>
                  <a:srgbClr val="262A3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A9E085-2E20-48EC-A100-CB1D9C83E18B}" type="slidenum">
              <a:rPr lang="de-DE" altLang="de-DE" sz="1000">
                <a:solidFill>
                  <a:srgbClr val="D8413E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de-DE" altLang="de-DE" sz="1000">
              <a:solidFill>
                <a:srgbClr val="D8413E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2899" y="1503682"/>
            <a:ext cx="6175773" cy="1741542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4" descr="http://www.notav.info/wp-content/uploads/PESCE-DAPRILE-definitivo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00" y="1553225"/>
            <a:ext cx="1194507" cy="1677826"/>
          </a:xfrm>
          <a:prstGeom prst="rect">
            <a:avLst/>
          </a:prstGeom>
          <a:noFill/>
          <a:ln>
            <a:solidFill>
              <a:srgbClr val="008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385" y="1553224"/>
            <a:ext cx="1195200" cy="169200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9" name="Grafik 8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3219" y="1553225"/>
            <a:ext cx="1195200" cy="1692000"/>
          </a:xfrm>
          <a:prstGeom prst="rect">
            <a:avLst/>
          </a:prstGeom>
          <a:ln>
            <a:solidFill>
              <a:srgbClr val="008000"/>
            </a:solidFill>
          </a:ln>
        </p:spPr>
      </p:pic>
      <p:pic>
        <p:nvPicPr>
          <p:cNvPr id="10" name="Grafik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1551" y="1553225"/>
            <a:ext cx="1195200" cy="1692000"/>
          </a:xfrm>
          <a:prstGeom prst="rect">
            <a:avLst/>
          </a:prstGeom>
          <a:ln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4328809" y="860486"/>
            <a:ext cx="1760706" cy="3665603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" y="3459289"/>
            <a:ext cx="2581275" cy="1066800"/>
          </a:xfrm>
          <a:prstGeom prst="rect">
            <a:avLst/>
          </a:prstGeom>
          <a:ln w="12700">
            <a:solidFill>
              <a:srgbClr val="D64242"/>
            </a:solidFill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04800"/>
            <a:ext cx="6175773" cy="439565"/>
          </a:xfrm>
        </p:spPr>
        <p:txBody>
          <a:bodyPr/>
          <a:lstStyle/>
          <a:p>
            <a:r>
              <a:rPr lang="de-DE" dirty="0" smtClean="0"/>
              <a:t>Textmodell - Beispiel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7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nhaltsplatzhalter 5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636" y="2591499"/>
            <a:ext cx="2276793" cy="1190791"/>
          </a:xfrm>
          <a:prstGeom prst="rect">
            <a:avLst/>
          </a:prstGeom>
          <a:ln w="12700">
            <a:solidFill>
              <a:srgbClr val="D64242"/>
            </a:solidFill>
          </a:ln>
        </p:spPr>
      </p:pic>
      <p:pic>
        <p:nvPicPr>
          <p:cNvPr id="7" name="Grafi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92" y="1376931"/>
            <a:ext cx="3717037" cy="1023051"/>
          </a:xfrm>
          <a:prstGeom prst="rect">
            <a:avLst/>
          </a:prstGeom>
          <a:ln w="12700">
            <a:solidFill>
              <a:srgbClr val="D64242"/>
            </a:solidFill>
          </a:ln>
        </p:spPr>
      </p:pic>
      <p:pic>
        <p:nvPicPr>
          <p:cNvPr id="8" name="Grafik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99" y="2239240"/>
            <a:ext cx="1752600" cy="952500"/>
          </a:xfrm>
          <a:prstGeom prst="rect">
            <a:avLst/>
          </a:prstGeom>
          <a:ln w="12700">
            <a:solidFill>
              <a:srgbClr val="D64242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342899" y="873825"/>
            <a:ext cx="3913529" cy="369332"/>
          </a:xfrm>
          <a:prstGeom prst="rect">
            <a:avLst/>
          </a:prstGeom>
          <a:solidFill>
            <a:srgbClr val="D6424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Vielfalt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328810" y="899062"/>
            <a:ext cx="1760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Modell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328810" y="2019848"/>
            <a:ext cx="1760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/ Innenpolitik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4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04800"/>
            <a:ext cx="6175773" cy="424249"/>
          </a:xfrm>
        </p:spPr>
        <p:txBody>
          <a:bodyPr/>
          <a:lstStyle/>
          <a:p>
            <a:r>
              <a:rPr lang="de-DE" dirty="0" smtClean="0"/>
              <a:t>Textmodell - Hierarchie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899" y="864973"/>
            <a:ext cx="6175773" cy="3737719"/>
          </a:xfrm>
          <a:ln w="9525">
            <a:solidFill>
              <a:srgbClr val="C0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Zeitungsausgabe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8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36418" y="1236518"/>
            <a:ext cx="5985164" cy="3262746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464221" y="1309782"/>
            <a:ext cx="16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Rubrik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23455" y="1688977"/>
            <a:ext cx="5798127" cy="2810287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623455" y="1688977"/>
            <a:ext cx="1527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Seite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727364" y="2058308"/>
            <a:ext cx="5611091" cy="2357827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727364" y="2122405"/>
            <a:ext cx="196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Textcluster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62445" y="2491737"/>
            <a:ext cx="5476010" cy="1830881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935182" y="255583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Artikel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32709" y="2542817"/>
            <a:ext cx="1589809" cy="36933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Überschriften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078182" y="3005797"/>
            <a:ext cx="2130136" cy="36933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Absätze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150919" y="3458256"/>
            <a:ext cx="2130136" cy="36933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Zwischentitel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457450" y="3902238"/>
            <a:ext cx="2130136" cy="36933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Zitate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883727" y="3902238"/>
            <a:ext cx="737755" cy="36933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932709" y="2944197"/>
            <a:ext cx="3803073" cy="1378422"/>
          </a:xfrm>
          <a:prstGeom prst="rect">
            <a:avLst/>
          </a:prstGeom>
          <a:noFill/>
          <a:ln>
            <a:solidFill>
              <a:srgbClr val="D6424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4568592" y="3181199"/>
            <a:ext cx="8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fik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0281" y="304801"/>
            <a:ext cx="1824038" cy="242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4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899" y="304801"/>
            <a:ext cx="6175773" cy="474518"/>
          </a:xfrm>
        </p:spPr>
        <p:txBody>
          <a:bodyPr/>
          <a:lstStyle/>
          <a:p>
            <a:r>
              <a:rPr lang="de-DE" dirty="0" smtClean="0"/>
              <a:t>Textmodell – Markup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F40E255-620A-4E24-8D58-82D506EBF987}" type="slidenum">
              <a:rPr lang="de-DE" altLang="de-DE" sz="1000" smtClean="0">
                <a:solidFill>
                  <a:srgbClr val="D841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9</a:t>
            </a:fld>
            <a:endParaRPr lang="de-DE" altLang="de-DE" sz="1000" dirty="0">
              <a:solidFill>
                <a:srgbClr val="D841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547" y="1017588"/>
            <a:ext cx="617577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Grafi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97158" y="304801"/>
            <a:ext cx="2320368" cy="211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8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äsentation_Fritz_12-2017.potx" id="{60CB2A2B-C225-40A8-A1E7-F6562F35A10D}" vid="{02D662FC-F7D1-4994-A121-DA4A369EBC36}"/>
    </a:ext>
  </a:extLst>
</a:theme>
</file>

<file path=ppt/theme/theme2.xml><?xml version="1.0" encoding="utf-8"?>
<a:theme xmlns:a="http://schemas.openxmlformats.org/drawingml/2006/main" name="1_UniLeipzig_PPT Vorlage_170609">
  <a:themeElements>
    <a:clrScheme name="Universität Leipzig">
      <a:dk1>
        <a:sysClr val="windowText" lastClr="000000"/>
      </a:dk1>
      <a:lt1>
        <a:sysClr val="window" lastClr="FFFFFF"/>
      </a:lt1>
      <a:dk2>
        <a:srgbClr val="262A31"/>
      </a:dk2>
      <a:lt2>
        <a:srgbClr val="FFFFFF"/>
      </a:lt2>
      <a:accent1>
        <a:srgbClr val="B02F2C"/>
      </a:accent1>
      <a:accent2>
        <a:srgbClr val="D64242"/>
      </a:accent2>
      <a:accent3>
        <a:srgbClr val="8AC2D1"/>
      </a:accent3>
      <a:accent4>
        <a:srgbClr val="262A31"/>
      </a:accent4>
      <a:accent5>
        <a:srgbClr val="EA9E9E"/>
      </a:accent5>
      <a:accent6>
        <a:srgbClr val="C9C9C9"/>
      </a:accent6>
      <a:hlink>
        <a:srgbClr val="B02F2C"/>
      </a:hlink>
      <a:folHlink>
        <a:srgbClr val="E06E6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äsentation_Fritz_12-2017.potx" id="{60CB2A2B-C225-40A8-A1E7-F6562F35A10D}" vid="{55E6729E-76C6-4B26-AFC8-11FA60E78A30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Präsentation_Fritz_12-2017</Template>
  <TotalTime>0</TotalTime>
  <Words>410</Words>
  <Application>Microsoft Office PowerPoint</Application>
  <PresentationFormat>Benutzerdefiniert</PresentationFormat>
  <Paragraphs>118</Paragraphs>
  <Slides>12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UniLeipzig_PPT Vorlage_170609</vt:lpstr>
      <vt:lpstr>1_UniLeipzig_PPT Vorlage_170609</vt:lpstr>
      <vt:lpstr>FrItz Das Korpus französischer und italienischer Zeitungssprachen</vt:lpstr>
      <vt:lpstr>Korpus Romanischer Zeitungssprachen</vt:lpstr>
      <vt:lpstr>fRiTZ-korpus</vt:lpstr>
      <vt:lpstr>  Konzeption des Fritz-Korpus</vt:lpstr>
      <vt:lpstr>Konzeption des Fritz-Korpus</vt:lpstr>
      <vt:lpstr>Konzeption des Fritz-korpus</vt:lpstr>
      <vt:lpstr>Textmodell - Beispiel</vt:lpstr>
      <vt:lpstr>Textmodell - Hierarchie</vt:lpstr>
      <vt:lpstr>Textmodell – Markup</vt:lpstr>
      <vt:lpstr>Ausblick</vt:lpstr>
      <vt:lpstr>Vielen Dank!</vt:lpstr>
      <vt:lpstr>Bibliographie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FrItz Das Korpus französischer und italienischer Zeitungssprachen</dc:title>
  <dc:creator>Julia Burkhardt</dc:creator>
  <cp:lastModifiedBy>Julia Burkhardt</cp:lastModifiedBy>
  <cp:revision>43</cp:revision>
  <dcterms:created xsi:type="dcterms:W3CDTF">2017-11-29T13:10:21Z</dcterms:created>
  <dcterms:modified xsi:type="dcterms:W3CDTF">2017-12-11T10:34:50Z</dcterms:modified>
</cp:coreProperties>
</file>